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mo" panose="020B0604020202020204" charset="0"/>
      <p:regular r:id="rId14"/>
    </p:embeddedFont>
    <p:embeddedFont>
      <p:font typeface="Arimo 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1" d="100"/>
          <a:sy n="51" d="100"/>
        </p:scale>
        <p:origin x="82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12" y="0"/>
            <a:ext cx="18283376" cy="10287000"/>
          </a:xfrm>
          <a:custGeom>
            <a:avLst/>
            <a:gdLst/>
            <a:ahLst/>
            <a:cxnLst/>
            <a:rect l="l" t="t" r="r" b="b"/>
            <a:pathLst>
              <a:path w="18283376" h="10287000">
                <a:moveTo>
                  <a:pt x="0" y="0"/>
                </a:moveTo>
                <a:lnTo>
                  <a:pt x="18283375" y="0"/>
                </a:lnTo>
                <a:lnTo>
                  <a:pt x="182833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7638" y="7439890"/>
            <a:ext cx="4489836" cy="2086191"/>
          </a:xfrm>
          <a:custGeom>
            <a:avLst/>
            <a:gdLst/>
            <a:ahLst/>
            <a:cxnLst/>
            <a:rect l="l" t="t" r="r" b="b"/>
            <a:pathLst>
              <a:path w="4489836" h="2086191">
                <a:moveTo>
                  <a:pt x="0" y="0"/>
                </a:moveTo>
                <a:lnTo>
                  <a:pt x="4489836" y="0"/>
                </a:lnTo>
                <a:lnTo>
                  <a:pt x="4489836" y="2086192"/>
                </a:lnTo>
                <a:lnTo>
                  <a:pt x="0" y="208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57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69078" y="884787"/>
            <a:ext cx="15065229" cy="370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Arimo Bold"/>
              </a:rPr>
              <a:t>Predictive Maintenance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337163" y="1028700"/>
          <a:ext cx="15613674" cy="8079006"/>
        </p:xfrm>
        <a:graphic>
          <a:graphicData uri="http://schemas.openxmlformats.org/drawingml/2006/table">
            <a:tbl>
              <a:tblPr/>
              <a:tblGrid>
                <a:gridCol w="3122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2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2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2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227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10342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20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 Bold"/>
                        </a:rPr>
                        <a:t>Accuracy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492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 Bold"/>
                        </a:rPr>
                        <a:t>Precision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2E7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 Bold"/>
                        </a:rPr>
                        <a:t>Recall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81C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 Bold"/>
                        </a:rPr>
                        <a:t>F1 score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A1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269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 Bold"/>
                        </a:rPr>
                        <a:t>Isolation Forest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 Bold"/>
                        </a:rPr>
                        <a:t>91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 Bold"/>
                        </a:rPr>
                        <a:t>27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 Bold"/>
                        </a:rPr>
                        <a:t>100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 Bold"/>
                        </a:rPr>
                        <a:t>42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8086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 Bold"/>
                        </a:rPr>
                        <a:t>Histogram-Based Outlier Score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 Bold"/>
                        </a:rPr>
                        <a:t>93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 Bold"/>
                        </a:rPr>
                        <a:t>31</a:t>
                      </a:r>
                      <a:endParaRPr lang="en-US" sz="1100"/>
                    </a:p>
                  </a:txBody>
                  <a:tcPr marT="91440" marB="9144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 Bold"/>
                        </a:rPr>
                        <a:t>97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 Bold"/>
                        </a:rPr>
                        <a:t>48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7352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 Bold"/>
                        </a:rPr>
                        <a:t>Gaussian Mixture Models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 Bold"/>
                        </a:rPr>
                        <a:t>94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 Bold"/>
                        </a:rPr>
                        <a:t>29</a:t>
                      </a:r>
                      <a:endParaRPr lang="en-US" sz="1100"/>
                    </a:p>
                  </a:txBody>
                  <a:tcPr marT="91440" marB="9144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 Bold"/>
                        </a:rPr>
                        <a:t>45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 Bold"/>
                        </a:rPr>
                        <a:t>35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1958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 Bold"/>
                        </a:rPr>
                        <a:t>K-means clustering and the K-nearest neighbors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 Bold"/>
                        </a:rPr>
                        <a:t>96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 Bold"/>
                        </a:rPr>
                        <a:t>49</a:t>
                      </a:r>
                      <a:endParaRPr lang="en-US" sz="1100"/>
                    </a:p>
                  </a:txBody>
                  <a:tcPr marT="91440" marB="9144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 Bold"/>
                        </a:rPr>
                        <a:t>75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 Bold"/>
                        </a:rPr>
                        <a:t>59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12" y="0"/>
            <a:ext cx="18283376" cy="10287000"/>
          </a:xfrm>
          <a:custGeom>
            <a:avLst/>
            <a:gdLst/>
            <a:ahLst/>
            <a:cxnLst/>
            <a:rect l="l" t="t" r="r" b="b"/>
            <a:pathLst>
              <a:path w="18283376" h="10287000">
                <a:moveTo>
                  <a:pt x="0" y="0"/>
                </a:moveTo>
                <a:lnTo>
                  <a:pt x="18283375" y="0"/>
                </a:lnTo>
                <a:lnTo>
                  <a:pt x="182833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7638" y="7439890"/>
            <a:ext cx="4489836" cy="2086191"/>
          </a:xfrm>
          <a:custGeom>
            <a:avLst/>
            <a:gdLst/>
            <a:ahLst/>
            <a:cxnLst/>
            <a:rect l="l" t="t" r="r" b="b"/>
            <a:pathLst>
              <a:path w="4489836" h="2086191">
                <a:moveTo>
                  <a:pt x="0" y="0"/>
                </a:moveTo>
                <a:lnTo>
                  <a:pt x="4489836" y="0"/>
                </a:lnTo>
                <a:lnTo>
                  <a:pt x="4489836" y="2086192"/>
                </a:lnTo>
                <a:lnTo>
                  <a:pt x="0" y="208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57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21635" y="2706771"/>
            <a:ext cx="15065229" cy="1941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Arimo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70049" y="86301"/>
            <a:ext cx="14812947" cy="9875298"/>
          </a:xfrm>
          <a:custGeom>
            <a:avLst/>
            <a:gdLst/>
            <a:ahLst/>
            <a:cxnLst/>
            <a:rect l="l" t="t" r="r" b="b"/>
            <a:pathLst>
              <a:path w="14812947" h="9875298">
                <a:moveTo>
                  <a:pt x="0" y="0"/>
                </a:moveTo>
                <a:lnTo>
                  <a:pt x="14812947" y="0"/>
                </a:lnTo>
                <a:lnTo>
                  <a:pt x="14812947" y="9875298"/>
                </a:lnTo>
                <a:lnTo>
                  <a:pt x="0" y="98752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36"/>
            </a:xfrm>
            <a:custGeom>
              <a:avLst/>
              <a:gdLst/>
              <a:ahLst/>
              <a:cxnLst/>
              <a:rect l="l" t="t" r="r" b="b"/>
              <a:pathLst>
                <a:path w="24384000" h="13716036">
                  <a:moveTo>
                    <a:pt x="24384000" y="20590"/>
                  </a:moveTo>
                  <a:lnTo>
                    <a:pt x="24384000" y="13716036"/>
                  </a:lnTo>
                  <a:lnTo>
                    <a:pt x="18479643" y="13716036"/>
                  </a:lnTo>
                  <a:close/>
                  <a:moveTo>
                    <a:pt x="0" y="0"/>
                  </a:moveTo>
                  <a:lnTo>
                    <a:pt x="24384000" y="0"/>
                  </a:lnTo>
                  <a:lnTo>
                    <a:pt x="24384000" y="20590"/>
                  </a:lnTo>
                  <a:lnTo>
                    <a:pt x="16479774" y="20590"/>
                  </a:lnTo>
                  <a:lnTo>
                    <a:pt x="10575417" y="13716036"/>
                  </a:lnTo>
                  <a:lnTo>
                    <a:pt x="0" y="1371603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0057056" y="7339502"/>
            <a:ext cx="7941365" cy="2981701"/>
          </a:xfrm>
          <a:custGeom>
            <a:avLst/>
            <a:gdLst/>
            <a:ahLst/>
            <a:cxnLst/>
            <a:rect l="l" t="t" r="r" b="b"/>
            <a:pathLst>
              <a:path w="7941365" h="2981701">
                <a:moveTo>
                  <a:pt x="0" y="0"/>
                </a:moveTo>
                <a:lnTo>
                  <a:pt x="7941364" y="0"/>
                </a:lnTo>
                <a:lnTo>
                  <a:pt x="7941364" y="2981701"/>
                </a:lnTo>
                <a:lnTo>
                  <a:pt x="0" y="2981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322166" y="0"/>
            <a:ext cx="6867946" cy="2815248"/>
          </a:xfrm>
          <a:custGeom>
            <a:avLst/>
            <a:gdLst/>
            <a:ahLst/>
            <a:cxnLst/>
            <a:rect l="l" t="t" r="r" b="b"/>
            <a:pathLst>
              <a:path w="6867946" h="2815248">
                <a:moveTo>
                  <a:pt x="0" y="0"/>
                </a:moveTo>
                <a:lnTo>
                  <a:pt x="6867946" y="0"/>
                </a:lnTo>
                <a:lnTo>
                  <a:pt x="6867946" y="2815248"/>
                </a:lnTo>
                <a:lnTo>
                  <a:pt x="0" y="28152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303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00125"/>
            <a:ext cx="9831001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Arimo Bold"/>
              </a:rPr>
              <a:t>Failure Detection through Anomaly Detection in </a:t>
            </a:r>
          </a:p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Arimo Bold"/>
              </a:rPr>
              <a:t>Time Series Data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43000" y="3884815"/>
            <a:ext cx="7905750" cy="4117086"/>
            <a:chOff x="0" y="0"/>
            <a:chExt cx="10541000" cy="5489448"/>
          </a:xfrm>
        </p:grpSpPr>
        <p:sp>
          <p:nvSpPr>
            <p:cNvPr id="9" name="TextBox 9"/>
            <p:cNvSpPr txBox="1"/>
            <p:nvPr/>
          </p:nvSpPr>
          <p:spPr>
            <a:xfrm>
              <a:off x="724000" y="-152400"/>
              <a:ext cx="9817000" cy="5641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52"/>
                </a:lnSpc>
              </a:pPr>
              <a:r>
                <a:rPr lang="en-US" sz="3600">
                  <a:solidFill>
                    <a:srgbClr val="000000"/>
                  </a:solidFill>
                  <a:latin typeface="Arimo"/>
                </a:rPr>
                <a:t>The importance of Predictive maintenance</a:t>
              </a:r>
            </a:p>
            <a:p>
              <a:pPr>
                <a:lnSpc>
                  <a:spcPts val="5652"/>
                </a:lnSpc>
              </a:pPr>
              <a:r>
                <a:rPr lang="en-US" sz="3600">
                  <a:solidFill>
                    <a:srgbClr val="000000"/>
                  </a:solidFill>
                  <a:latin typeface="Arimo"/>
                </a:rPr>
                <a:t>eXplainable Predictive Maintenance (XPM) project and </a:t>
              </a:r>
            </a:p>
            <a:p>
              <a:pPr>
                <a:lnSpc>
                  <a:spcPts val="5652"/>
                </a:lnSpc>
              </a:pPr>
              <a:r>
                <a:rPr lang="en-US" sz="3600">
                  <a:solidFill>
                    <a:srgbClr val="000000"/>
                  </a:solidFill>
                  <a:latin typeface="Arimo"/>
                </a:rPr>
                <a:t>Baku Metropolitan</a:t>
              </a:r>
            </a:p>
            <a:p>
              <a:pPr>
                <a:lnSpc>
                  <a:spcPts val="5652"/>
                </a:lnSpc>
              </a:pPr>
              <a:r>
                <a:rPr lang="en-US" sz="3600">
                  <a:solidFill>
                    <a:srgbClr val="000000"/>
                  </a:solidFill>
                  <a:latin typeface="Arimo"/>
                </a:rPr>
                <a:t>My project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0" y="289077"/>
              <a:ext cx="282664" cy="282664"/>
              <a:chOff x="0" y="0"/>
              <a:chExt cx="633046" cy="63304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3095" cy="633095"/>
              </a:xfrm>
              <a:custGeom>
                <a:avLst/>
                <a:gdLst/>
                <a:ahLst/>
                <a:cxnLst/>
                <a:rect l="l" t="t" r="r" b="b"/>
                <a:pathLst>
                  <a:path w="633095" h="633095">
                    <a:moveTo>
                      <a:pt x="0" y="316484"/>
                    </a:moveTo>
                    <a:cubicBezTo>
                      <a:pt x="0" y="141732"/>
                      <a:pt x="141732" y="0"/>
                      <a:pt x="316484" y="0"/>
                    </a:cubicBezTo>
                    <a:cubicBezTo>
                      <a:pt x="491236" y="0"/>
                      <a:pt x="633095" y="141732"/>
                      <a:pt x="633095" y="316484"/>
                    </a:cubicBezTo>
                    <a:cubicBezTo>
                      <a:pt x="633095" y="491236"/>
                      <a:pt x="491363" y="633095"/>
                      <a:pt x="316484" y="633095"/>
                    </a:cubicBezTo>
                    <a:cubicBezTo>
                      <a:pt x="141605" y="633095"/>
                      <a:pt x="0" y="491363"/>
                      <a:pt x="0" y="31648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8A172">
                      <a:alpha val="100000"/>
                    </a:srgbClr>
                  </a:gs>
                  <a:gs pos="19000">
                    <a:srgbClr val="2781C5">
                      <a:alpha val="100000"/>
                    </a:srgbClr>
                  </a:gs>
                  <a:gs pos="38000">
                    <a:srgbClr val="9E2E71">
                      <a:alpha val="100000"/>
                    </a:srgbClr>
                  </a:gs>
                  <a:gs pos="60000">
                    <a:srgbClr val="743496">
                      <a:alpha val="100000"/>
                    </a:srgbClr>
                  </a:gs>
                  <a:gs pos="80000">
                    <a:srgbClr val="F04920">
                      <a:alpha val="100000"/>
                    </a:srgbClr>
                  </a:gs>
                  <a:gs pos="100000">
                    <a:srgbClr val="FAA20E">
                      <a:alpha val="100000"/>
                    </a:srgbClr>
                  </a:gs>
                </a:gsLst>
                <a:lin ang="5400000"/>
              </a:gra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2178944"/>
              <a:ext cx="282664" cy="282664"/>
              <a:chOff x="0" y="0"/>
              <a:chExt cx="633046" cy="63304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3095" cy="633095"/>
              </a:xfrm>
              <a:custGeom>
                <a:avLst/>
                <a:gdLst/>
                <a:ahLst/>
                <a:cxnLst/>
                <a:rect l="l" t="t" r="r" b="b"/>
                <a:pathLst>
                  <a:path w="633095" h="633095">
                    <a:moveTo>
                      <a:pt x="0" y="316484"/>
                    </a:moveTo>
                    <a:cubicBezTo>
                      <a:pt x="0" y="141732"/>
                      <a:pt x="141732" y="0"/>
                      <a:pt x="316484" y="0"/>
                    </a:cubicBezTo>
                    <a:cubicBezTo>
                      <a:pt x="491236" y="0"/>
                      <a:pt x="633095" y="141732"/>
                      <a:pt x="633095" y="316484"/>
                    </a:cubicBezTo>
                    <a:cubicBezTo>
                      <a:pt x="633095" y="491236"/>
                      <a:pt x="491363" y="633095"/>
                      <a:pt x="316484" y="633095"/>
                    </a:cubicBezTo>
                    <a:cubicBezTo>
                      <a:pt x="141605" y="633095"/>
                      <a:pt x="0" y="491363"/>
                      <a:pt x="0" y="31648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8A172">
                      <a:alpha val="100000"/>
                    </a:srgbClr>
                  </a:gs>
                  <a:gs pos="19000">
                    <a:srgbClr val="2781C5">
                      <a:alpha val="100000"/>
                    </a:srgbClr>
                  </a:gs>
                  <a:gs pos="38000">
                    <a:srgbClr val="9E2E71">
                      <a:alpha val="100000"/>
                    </a:srgbClr>
                  </a:gs>
                  <a:gs pos="60000">
                    <a:srgbClr val="743496">
                      <a:alpha val="100000"/>
                    </a:srgbClr>
                  </a:gs>
                  <a:gs pos="80000">
                    <a:srgbClr val="F04920">
                      <a:alpha val="100000"/>
                    </a:srgbClr>
                  </a:gs>
                  <a:gs pos="100000">
                    <a:srgbClr val="FAA20E">
                      <a:alpha val="100000"/>
                    </a:srgbClr>
                  </a:gs>
                </a:gsLst>
                <a:lin ang="5400000"/>
              </a:gra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0" y="5005849"/>
              <a:ext cx="282664" cy="282664"/>
              <a:chOff x="0" y="0"/>
              <a:chExt cx="633046" cy="63304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3095" cy="633095"/>
              </a:xfrm>
              <a:custGeom>
                <a:avLst/>
                <a:gdLst/>
                <a:ahLst/>
                <a:cxnLst/>
                <a:rect l="l" t="t" r="r" b="b"/>
                <a:pathLst>
                  <a:path w="633095" h="633095">
                    <a:moveTo>
                      <a:pt x="0" y="316484"/>
                    </a:moveTo>
                    <a:cubicBezTo>
                      <a:pt x="0" y="141732"/>
                      <a:pt x="141732" y="0"/>
                      <a:pt x="316484" y="0"/>
                    </a:cubicBezTo>
                    <a:cubicBezTo>
                      <a:pt x="491236" y="0"/>
                      <a:pt x="633095" y="141732"/>
                      <a:pt x="633095" y="316484"/>
                    </a:cubicBezTo>
                    <a:cubicBezTo>
                      <a:pt x="633095" y="491236"/>
                      <a:pt x="491363" y="633095"/>
                      <a:pt x="316484" y="633095"/>
                    </a:cubicBezTo>
                    <a:cubicBezTo>
                      <a:pt x="141605" y="633095"/>
                      <a:pt x="0" y="491363"/>
                      <a:pt x="0" y="31648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8A172">
                      <a:alpha val="100000"/>
                    </a:srgbClr>
                  </a:gs>
                  <a:gs pos="19000">
                    <a:srgbClr val="2781C5">
                      <a:alpha val="100000"/>
                    </a:srgbClr>
                  </a:gs>
                  <a:gs pos="38000">
                    <a:srgbClr val="9E2E71">
                      <a:alpha val="100000"/>
                    </a:srgbClr>
                  </a:gs>
                  <a:gs pos="60000">
                    <a:srgbClr val="743496">
                      <a:alpha val="100000"/>
                    </a:srgbClr>
                  </a:gs>
                  <a:gs pos="80000">
                    <a:srgbClr val="F04920">
                      <a:alpha val="100000"/>
                    </a:srgbClr>
                  </a:gs>
                  <a:gs pos="100000">
                    <a:srgbClr val="FAA20E">
                      <a:alpha val="100000"/>
                    </a:srgbClr>
                  </a:gs>
                </a:gsLst>
                <a:lin ang="5400000"/>
              </a:gradFill>
            </p:spPr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229910" y="1125522"/>
          <a:ext cx="15828176" cy="7788244"/>
        </p:xfrm>
        <a:graphic>
          <a:graphicData uri="http://schemas.openxmlformats.org/drawingml/2006/table">
            <a:tbl>
              <a:tblPr/>
              <a:tblGrid>
                <a:gridCol w="5276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6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6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073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FFFFFF"/>
                          </a:solidFill>
                          <a:latin typeface="Arimo Bold"/>
                        </a:rPr>
                        <a:t>Reactive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2E7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FFFFFF"/>
                          </a:solidFill>
                          <a:latin typeface="Arimo Bold"/>
                        </a:rPr>
                        <a:t>Preventive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492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FFFFFF"/>
                          </a:solidFill>
                          <a:latin typeface="Arimo Bold"/>
                        </a:rPr>
                        <a:t>Predictive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2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239">
                <a:tc rowSpan="2"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</a:rPr>
                        <a:t>After breakdown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</a:rPr>
                        <a:t>At predefined intervals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</a:rPr>
                        <a:t>When required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239">
                <a:tc vMerge="1"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</a:rPr>
                        <a:t>After breakdown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</a:rPr>
                        <a:t>At predefined intervals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</a:rPr>
                        <a:t>When required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0004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</a:rPr>
                        <a:t>Simple to implement, requires minimal planning and scheduling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</a:rPr>
                        <a:t>Helps extend equipment lifespan by regularly servicing and replacing components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</a:rPr>
                        <a:t>Reduces maintenance costs,  minimizes downtime, enables proactive maintenance based on real-time data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5026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</a:rPr>
                        <a:t>Higher risk of unexpected downtime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</a:rPr>
                        <a:t>May lead to over-maintenance or replacing parts prematurely, increasing overall expenses, some failures may still occur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</a:rPr>
                        <a:t>Requires advanced monitoring technologies and data analytics capabilities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AutoShape 3"/>
          <p:cNvSpPr/>
          <p:nvPr/>
        </p:nvSpPr>
        <p:spPr>
          <a:xfrm>
            <a:off x="1229912" y="3538571"/>
            <a:ext cx="7914088" cy="0"/>
          </a:xfrm>
          <a:prstGeom prst="line">
            <a:avLst/>
          </a:prstGeom>
          <a:ln w="38100" cap="flat">
            <a:solidFill>
              <a:srgbClr val="2781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9134475" y="3538571"/>
            <a:ext cx="7914088" cy="0"/>
          </a:xfrm>
          <a:prstGeom prst="line">
            <a:avLst/>
          </a:prstGeom>
          <a:ln w="38100" cap="flat">
            <a:solidFill>
              <a:srgbClr val="2781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1239435" y="2127338"/>
            <a:ext cx="19050" cy="1430282"/>
          </a:xfrm>
          <a:prstGeom prst="line">
            <a:avLst/>
          </a:prstGeom>
          <a:ln w="38100" cap="flat">
            <a:solidFill>
              <a:srgbClr val="2781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6497089" y="2127592"/>
            <a:ext cx="19050" cy="1430282"/>
          </a:xfrm>
          <a:prstGeom prst="line">
            <a:avLst/>
          </a:prstGeom>
          <a:ln w="38100" cap="flat">
            <a:solidFill>
              <a:srgbClr val="2781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 flipV="1">
            <a:off x="11783463" y="2127592"/>
            <a:ext cx="0" cy="1410979"/>
          </a:xfrm>
          <a:prstGeom prst="line">
            <a:avLst/>
          </a:prstGeom>
          <a:ln w="38100" cap="flat">
            <a:solidFill>
              <a:srgbClr val="2781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039038" y="2107781"/>
            <a:ext cx="19050" cy="1430282"/>
          </a:xfrm>
          <a:prstGeom prst="line">
            <a:avLst/>
          </a:prstGeom>
          <a:ln w="38100" cap="flat">
            <a:solidFill>
              <a:srgbClr val="2781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220387" y="5982861"/>
            <a:ext cx="7914088" cy="0"/>
          </a:xfrm>
          <a:prstGeom prst="line">
            <a:avLst/>
          </a:prstGeom>
          <a:ln w="38100" cap="flat">
            <a:solidFill>
              <a:srgbClr val="08A17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9124950" y="5982861"/>
            <a:ext cx="7914088" cy="0"/>
          </a:xfrm>
          <a:prstGeom prst="line">
            <a:avLst/>
          </a:prstGeom>
          <a:ln w="38100" cap="flat">
            <a:solidFill>
              <a:srgbClr val="08A17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239435" y="3557874"/>
            <a:ext cx="2" cy="2415462"/>
          </a:xfrm>
          <a:prstGeom prst="line">
            <a:avLst/>
          </a:prstGeom>
          <a:ln w="38100" cap="flat">
            <a:solidFill>
              <a:srgbClr val="08A17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6497088" y="3557621"/>
            <a:ext cx="2" cy="2415462"/>
          </a:xfrm>
          <a:prstGeom prst="line">
            <a:avLst/>
          </a:prstGeom>
          <a:ln w="38100" cap="flat">
            <a:solidFill>
              <a:srgbClr val="08A17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11783463" y="3547588"/>
            <a:ext cx="2" cy="2415462"/>
          </a:xfrm>
          <a:prstGeom prst="line">
            <a:avLst/>
          </a:prstGeom>
          <a:ln w="38100" cap="flat">
            <a:solidFill>
              <a:srgbClr val="08A17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17039038" y="3557621"/>
            <a:ext cx="0" cy="2434766"/>
          </a:xfrm>
          <a:prstGeom prst="line">
            <a:avLst/>
          </a:prstGeom>
          <a:ln w="38100" cap="flat">
            <a:solidFill>
              <a:srgbClr val="08A17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239435" y="8894716"/>
            <a:ext cx="7914088" cy="0"/>
          </a:xfrm>
          <a:prstGeom prst="line">
            <a:avLst/>
          </a:prstGeom>
          <a:ln w="38100" cap="flat">
            <a:solidFill>
              <a:srgbClr val="F049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9124949" y="8894653"/>
            <a:ext cx="7914088" cy="0"/>
          </a:xfrm>
          <a:prstGeom prst="line">
            <a:avLst/>
          </a:prstGeom>
          <a:ln w="38100" cap="flat">
            <a:solidFill>
              <a:srgbClr val="F049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1229912" y="6001849"/>
            <a:ext cx="9524" cy="2902330"/>
          </a:xfrm>
          <a:prstGeom prst="line">
            <a:avLst/>
          </a:prstGeom>
          <a:ln w="38100" cap="flat">
            <a:solidFill>
              <a:srgbClr val="F049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6492327" y="6001911"/>
            <a:ext cx="9524" cy="2902330"/>
          </a:xfrm>
          <a:prstGeom prst="line">
            <a:avLst/>
          </a:prstGeom>
          <a:ln w="38100" cap="flat">
            <a:solidFill>
              <a:srgbClr val="F049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11778702" y="5992449"/>
            <a:ext cx="9524" cy="2902330"/>
          </a:xfrm>
          <a:prstGeom prst="line">
            <a:avLst/>
          </a:prstGeom>
          <a:ln w="38100" cap="flat">
            <a:solidFill>
              <a:srgbClr val="F049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V="1">
            <a:off x="17034277" y="5992449"/>
            <a:ext cx="9524" cy="2902330"/>
          </a:xfrm>
          <a:prstGeom prst="line">
            <a:avLst/>
          </a:prstGeom>
          <a:ln w="38100" cap="flat">
            <a:solidFill>
              <a:srgbClr val="F0492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44" y="0"/>
            <a:ext cx="18288000" cy="9961599"/>
            <a:chOff x="0" y="0"/>
            <a:chExt cx="24384000" cy="132821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282168"/>
            </a:xfrm>
            <a:custGeom>
              <a:avLst/>
              <a:gdLst/>
              <a:ahLst/>
              <a:cxnLst/>
              <a:rect l="l" t="t" r="r" b="b"/>
              <a:pathLst>
                <a:path w="24384000" h="13282168">
                  <a:moveTo>
                    <a:pt x="24384000" y="19939"/>
                  </a:moveTo>
                  <a:lnTo>
                    <a:pt x="24384000" y="13282168"/>
                  </a:lnTo>
                  <a:lnTo>
                    <a:pt x="18479643" y="13282168"/>
                  </a:lnTo>
                  <a:close/>
                  <a:moveTo>
                    <a:pt x="0" y="0"/>
                  </a:moveTo>
                  <a:lnTo>
                    <a:pt x="24384000" y="0"/>
                  </a:lnTo>
                  <a:lnTo>
                    <a:pt x="24384000" y="19939"/>
                  </a:lnTo>
                  <a:lnTo>
                    <a:pt x="16479774" y="19939"/>
                  </a:lnTo>
                  <a:lnTo>
                    <a:pt x="10575417" y="13282168"/>
                  </a:lnTo>
                  <a:lnTo>
                    <a:pt x="0" y="132821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8261033" y="1794691"/>
            <a:ext cx="9026842" cy="3389260"/>
          </a:xfrm>
          <a:custGeom>
            <a:avLst/>
            <a:gdLst/>
            <a:ahLst/>
            <a:cxnLst/>
            <a:rect l="l" t="t" r="r" b="b"/>
            <a:pathLst>
              <a:path w="9026842" h="3389260">
                <a:moveTo>
                  <a:pt x="0" y="0"/>
                </a:moveTo>
                <a:lnTo>
                  <a:pt x="9026842" y="0"/>
                </a:lnTo>
                <a:lnTo>
                  <a:pt x="9026842" y="3389260"/>
                </a:lnTo>
                <a:lnTo>
                  <a:pt x="0" y="3389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577977" y="5143500"/>
            <a:ext cx="9365723" cy="3846690"/>
          </a:xfrm>
          <a:custGeom>
            <a:avLst/>
            <a:gdLst/>
            <a:ahLst/>
            <a:cxnLst/>
            <a:rect l="l" t="t" r="r" b="b"/>
            <a:pathLst>
              <a:path w="9365723" h="3846690">
                <a:moveTo>
                  <a:pt x="0" y="0"/>
                </a:moveTo>
                <a:lnTo>
                  <a:pt x="9365724" y="0"/>
                </a:lnTo>
                <a:lnTo>
                  <a:pt x="9365724" y="3846690"/>
                </a:lnTo>
                <a:lnTo>
                  <a:pt x="0" y="3846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3030" r="-19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007651" y="3993502"/>
            <a:ext cx="5961113" cy="2299996"/>
          </a:xfrm>
          <a:custGeom>
            <a:avLst/>
            <a:gdLst/>
            <a:ahLst/>
            <a:cxnLst/>
            <a:rect l="l" t="t" r="r" b="b"/>
            <a:pathLst>
              <a:path w="5961113" h="2299996">
                <a:moveTo>
                  <a:pt x="0" y="0"/>
                </a:moveTo>
                <a:lnTo>
                  <a:pt x="5961113" y="0"/>
                </a:lnTo>
                <a:lnTo>
                  <a:pt x="5961113" y="2299996"/>
                </a:lnTo>
                <a:lnTo>
                  <a:pt x="0" y="22999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02563" y="2221704"/>
            <a:ext cx="5651190" cy="460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Arimo Bold"/>
              </a:rPr>
              <a:t>Baku Metropolitan </a:t>
            </a:r>
          </a:p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Arimo Bold"/>
              </a:rPr>
              <a:t>and eXplainable Predictive Maintenance (XPM) project in  Porto, Portugalia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6343" y="1404461"/>
            <a:ext cx="8673741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Arimo Bold"/>
              </a:rPr>
              <a:t>About Dataset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76375" y="3716651"/>
            <a:ext cx="15312366" cy="4343400"/>
            <a:chOff x="0" y="0"/>
            <a:chExt cx="20416488" cy="5791200"/>
          </a:xfrm>
        </p:grpSpPr>
        <p:sp>
          <p:nvSpPr>
            <p:cNvPr id="4" name="TextBox 4"/>
            <p:cNvSpPr txBox="1"/>
            <p:nvPr/>
          </p:nvSpPr>
          <p:spPr>
            <a:xfrm>
              <a:off x="711191" y="-28575"/>
              <a:ext cx="19705297" cy="581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000000"/>
                  </a:solidFill>
                  <a:latin typeface="Arimo"/>
                </a:rPr>
                <a:t>T</a:t>
              </a:r>
              <a:r>
                <a:rPr lang="en-US" sz="3600">
                  <a:solidFill>
                    <a:srgbClr val="000000"/>
                  </a:solidFill>
                  <a:latin typeface="Arimo Light"/>
                </a:rPr>
                <a:t>he data span between 2022-04-28 and 2022-07-28 </a:t>
              </a:r>
            </a:p>
            <a:p>
              <a:pPr>
                <a:lnSpc>
                  <a:spcPts val="4320"/>
                </a:lnSpc>
              </a:pPr>
              <a:endParaRPr lang="en-US" sz="3600">
                <a:solidFill>
                  <a:srgbClr val="000000"/>
                </a:solidFill>
                <a:latin typeface="Arimo Light"/>
              </a:endParaRPr>
            </a:p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000000"/>
                  </a:solidFill>
                  <a:latin typeface="Arimo Light"/>
                </a:rPr>
                <a:t>The Air Production Unit (APU) installed on the roof of Metro vehicles </a:t>
              </a:r>
            </a:p>
            <a:p>
              <a:pPr>
                <a:lnSpc>
                  <a:spcPts val="4320"/>
                </a:lnSpc>
              </a:pPr>
              <a:endParaRPr lang="en-US" sz="3600">
                <a:solidFill>
                  <a:srgbClr val="000000"/>
                </a:solidFill>
                <a:latin typeface="Arimo Light"/>
              </a:endParaRPr>
            </a:p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000000"/>
                  </a:solidFill>
                  <a:latin typeface="Arimo Light"/>
                </a:rPr>
                <a:t>8 analog sensor signals (pressure, temperature, current consumption), 8 digital signals (control signals, discrete signals), and 4 more columns about GPS information (latitude, longitude, and speed)</a:t>
              </a:r>
            </a:p>
            <a:p>
              <a:pPr algn="l">
                <a:lnSpc>
                  <a:spcPts val="4320"/>
                </a:lnSpc>
              </a:pPr>
              <a:endParaRPr lang="en-US" sz="3600">
                <a:solidFill>
                  <a:srgbClr val="000000"/>
                </a:solidFill>
                <a:latin typeface="Arimo Light"/>
              </a:endParaRP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220888"/>
              <a:ext cx="282664" cy="282664"/>
              <a:chOff x="0" y="0"/>
              <a:chExt cx="633046" cy="63304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3095" cy="633095"/>
              </a:xfrm>
              <a:custGeom>
                <a:avLst/>
                <a:gdLst/>
                <a:ahLst/>
                <a:cxnLst/>
                <a:rect l="l" t="t" r="r" b="b"/>
                <a:pathLst>
                  <a:path w="633095" h="633095">
                    <a:moveTo>
                      <a:pt x="0" y="316484"/>
                    </a:moveTo>
                    <a:cubicBezTo>
                      <a:pt x="0" y="141732"/>
                      <a:pt x="141732" y="0"/>
                      <a:pt x="316484" y="0"/>
                    </a:cubicBezTo>
                    <a:cubicBezTo>
                      <a:pt x="491236" y="0"/>
                      <a:pt x="633095" y="141732"/>
                      <a:pt x="633095" y="316484"/>
                    </a:cubicBezTo>
                    <a:cubicBezTo>
                      <a:pt x="633095" y="491236"/>
                      <a:pt x="491363" y="633095"/>
                      <a:pt x="316484" y="633095"/>
                    </a:cubicBezTo>
                    <a:cubicBezTo>
                      <a:pt x="141605" y="633095"/>
                      <a:pt x="0" y="491363"/>
                      <a:pt x="0" y="31648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8A172">
                      <a:alpha val="100000"/>
                    </a:srgbClr>
                  </a:gs>
                  <a:gs pos="19000">
                    <a:srgbClr val="2781C5">
                      <a:alpha val="100000"/>
                    </a:srgbClr>
                  </a:gs>
                  <a:gs pos="38000">
                    <a:srgbClr val="9E2E71">
                      <a:alpha val="100000"/>
                    </a:srgbClr>
                  </a:gs>
                  <a:gs pos="60000">
                    <a:srgbClr val="743496">
                      <a:alpha val="100000"/>
                    </a:srgbClr>
                  </a:gs>
                  <a:gs pos="80000">
                    <a:srgbClr val="F04920">
                      <a:alpha val="100000"/>
                    </a:srgbClr>
                  </a:gs>
                  <a:gs pos="100000">
                    <a:srgbClr val="FAA20E">
                      <a:alpha val="100000"/>
                    </a:srgbClr>
                  </a:gs>
                </a:gsLst>
                <a:lin ang="5400000"/>
              </a:gra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1683873"/>
              <a:ext cx="282664" cy="282664"/>
              <a:chOff x="0" y="0"/>
              <a:chExt cx="633046" cy="63304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3095" cy="633095"/>
              </a:xfrm>
              <a:custGeom>
                <a:avLst/>
                <a:gdLst/>
                <a:ahLst/>
                <a:cxnLst/>
                <a:rect l="l" t="t" r="r" b="b"/>
                <a:pathLst>
                  <a:path w="633095" h="633095">
                    <a:moveTo>
                      <a:pt x="0" y="316484"/>
                    </a:moveTo>
                    <a:cubicBezTo>
                      <a:pt x="0" y="141732"/>
                      <a:pt x="141732" y="0"/>
                      <a:pt x="316484" y="0"/>
                    </a:cubicBezTo>
                    <a:cubicBezTo>
                      <a:pt x="491236" y="0"/>
                      <a:pt x="633095" y="141732"/>
                      <a:pt x="633095" y="316484"/>
                    </a:cubicBezTo>
                    <a:cubicBezTo>
                      <a:pt x="633095" y="491236"/>
                      <a:pt x="491363" y="633095"/>
                      <a:pt x="316484" y="633095"/>
                    </a:cubicBezTo>
                    <a:cubicBezTo>
                      <a:pt x="141605" y="633095"/>
                      <a:pt x="0" y="491363"/>
                      <a:pt x="0" y="31648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8A172">
                      <a:alpha val="100000"/>
                    </a:srgbClr>
                  </a:gs>
                  <a:gs pos="19000">
                    <a:srgbClr val="2781C5">
                      <a:alpha val="100000"/>
                    </a:srgbClr>
                  </a:gs>
                  <a:gs pos="38000">
                    <a:srgbClr val="9E2E71">
                      <a:alpha val="100000"/>
                    </a:srgbClr>
                  </a:gs>
                  <a:gs pos="60000">
                    <a:srgbClr val="743496">
                      <a:alpha val="100000"/>
                    </a:srgbClr>
                  </a:gs>
                  <a:gs pos="80000">
                    <a:srgbClr val="F04920">
                      <a:alpha val="100000"/>
                    </a:srgbClr>
                  </a:gs>
                  <a:gs pos="100000">
                    <a:srgbClr val="FAA20E">
                      <a:alpha val="100000"/>
                    </a:srgbClr>
                  </a:gs>
                </a:gsLst>
                <a:lin ang="5400000"/>
              </a:gra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3147637"/>
              <a:ext cx="282664" cy="282664"/>
              <a:chOff x="0" y="0"/>
              <a:chExt cx="633046" cy="63304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3095" cy="633095"/>
              </a:xfrm>
              <a:custGeom>
                <a:avLst/>
                <a:gdLst/>
                <a:ahLst/>
                <a:cxnLst/>
                <a:rect l="l" t="t" r="r" b="b"/>
                <a:pathLst>
                  <a:path w="633095" h="633095">
                    <a:moveTo>
                      <a:pt x="0" y="316484"/>
                    </a:moveTo>
                    <a:cubicBezTo>
                      <a:pt x="0" y="141732"/>
                      <a:pt x="141732" y="0"/>
                      <a:pt x="316484" y="0"/>
                    </a:cubicBezTo>
                    <a:cubicBezTo>
                      <a:pt x="491236" y="0"/>
                      <a:pt x="633095" y="141732"/>
                      <a:pt x="633095" y="316484"/>
                    </a:cubicBezTo>
                    <a:cubicBezTo>
                      <a:pt x="633095" y="491236"/>
                      <a:pt x="491363" y="633095"/>
                      <a:pt x="316484" y="633095"/>
                    </a:cubicBezTo>
                    <a:cubicBezTo>
                      <a:pt x="141605" y="633095"/>
                      <a:pt x="0" y="491363"/>
                      <a:pt x="0" y="31648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8A172">
                      <a:alpha val="100000"/>
                    </a:srgbClr>
                  </a:gs>
                  <a:gs pos="19000">
                    <a:srgbClr val="2781C5">
                      <a:alpha val="100000"/>
                    </a:srgbClr>
                  </a:gs>
                  <a:gs pos="38000">
                    <a:srgbClr val="9E2E71">
                      <a:alpha val="100000"/>
                    </a:srgbClr>
                  </a:gs>
                  <a:gs pos="60000">
                    <a:srgbClr val="743496">
                      <a:alpha val="100000"/>
                    </a:srgbClr>
                  </a:gs>
                  <a:gs pos="80000">
                    <a:srgbClr val="F04920">
                      <a:alpha val="100000"/>
                    </a:srgbClr>
                  </a:gs>
                  <a:gs pos="100000">
                    <a:srgbClr val="FAA20E">
                      <a:alpha val="100000"/>
                    </a:srgbClr>
                  </a:gs>
                </a:gsLst>
                <a:lin ang="5400000"/>
              </a:gradFill>
            </p:spPr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11" y="0"/>
            <a:ext cx="18283376" cy="2280782"/>
          </a:xfrm>
          <a:custGeom>
            <a:avLst/>
            <a:gdLst/>
            <a:ahLst/>
            <a:cxnLst/>
            <a:rect l="l" t="t" r="r" b="b"/>
            <a:pathLst>
              <a:path w="18283376" h="2280782">
                <a:moveTo>
                  <a:pt x="0" y="0"/>
                </a:moveTo>
                <a:lnTo>
                  <a:pt x="18283376" y="0"/>
                </a:lnTo>
                <a:lnTo>
                  <a:pt x="18283376" y="2280782"/>
                </a:lnTo>
                <a:lnTo>
                  <a:pt x="0" y="2280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5102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07130" y="416491"/>
            <a:ext cx="8673741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Arimo Bold"/>
              </a:rPr>
              <a:t>My Workflow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25127" y="3543513"/>
            <a:ext cx="4630615" cy="1948361"/>
            <a:chOff x="0" y="0"/>
            <a:chExt cx="6174154" cy="2597814"/>
          </a:xfrm>
        </p:grpSpPr>
        <p:sp>
          <p:nvSpPr>
            <p:cNvPr id="5" name="AutoShape 5"/>
            <p:cNvSpPr/>
            <p:nvPr/>
          </p:nvSpPr>
          <p:spPr>
            <a:xfrm>
              <a:off x="63500" y="2534314"/>
              <a:ext cx="6072554" cy="0"/>
            </a:xfrm>
            <a:prstGeom prst="line">
              <a:avLst/>
            </a:prstGeom>
            <a:ln w="127000" cap="flat">
              <a:solidFill>
                <a:srgbClr val="FAA20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63500" y="63500"/>
              <a:ext cx="6072554" cy="0"/>
            </a:xfrm>
            <a:prstGeom prst="line">
              <a:avLst/>
            </a:prstGeom>
            <a:ln w="127000" cap="flat">
              <a:solidFill>
                <a:srgbClr val="FAA20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flipH="1">
              <a:off x="63500" y="0"/>
              <a:ext cx="0" cy="2597814"/>
            </a:xfrm>
            <a:prstGeom prst="line">
              <a:avLst/>
            </a:prstGeom>
            <a:ln w="127000" cap="flat">
              <a:solidFill>
                <a:srgbClr val="FAA20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6110654" y="0"/>
              <a:ext cx="0" cy="2597814"/>
            </a:xfrm>
            <a:prstGeom prst="line">
              <a:avLst/>
            </a:prstGeom>
            <a:ln w="127000" cap="flat">
              <a:solidFill>
                <a:srgbClr val="FAA20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673229" y="341115"/>
              <a:ext cx="4827697" cy="1829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Arimo Bold"/>
                </a:rPr>
                <a:t>Data Preprocessing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72752" y="6858226"/>
            <a:ext cx="4554415" cy="1948361"/>
            <a:chOff x="63500" y="0"/>
            <a:chExt cx="6072554" cy="2597814"/>
          </a:xfrm>
        </p:grpSpPr>
        <p:sp>
          <p:nvSpPr>
            <p:cNvPr id="11" name="AutoShape 11"/>
            <p:cNvSpPr/>
            <p:nvPr/>
          </p:nvSpPr>
          <p:spPr>
            <a:xfrm>
              <a:off x="63500" y="2534314"/>
              <a:ext cx="6072554" cy="0"/>
            </a:xfrm>
            <a:prstGeom prst="line">
              <a:avLst/>
            </a:prstGeom>
            <a:ln w="127000" cap="flat">
              <a:solidFill>
                <a:srgbClr val="F0492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63500" y="63500"/>
              <a:ext cx="6072554" cy="0"/>
            </a:xfrm>
            <a:prstGeom prst="line">
              <a:avLst/>
            </a:prstGeom>
            <a:ln w="127000" cap="flat">
              <a:solidFill>
                <a:srgbClr val="F0492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flipH="1">
              <a:off x="63500" y="0"/>
              <a:ext cx="0" cy="2597814"/>
            </a:xfrm>
            <a:prstGeom prst="line">
              <a:avLst/>
            </a:prstGeom>
            <a:ln w="127000" cap="flat">
              <a:solidFill>
                <a:srgbClr val="F0492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>
              <a:off x="6110654" y="0"/>
              <a:ext cx="0" cy="2597814"/>
            </a:xfrm>
            <a:prstGeom prst="line">
              <a:avLst/>
            </a:prstGeom>
            <a:ln w="127000" cap="flat">
              <a:solidFill>
                <a:srgbClr val="F0492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340600" y="310756"/>
              <a:ext cx="5556457" cy="18298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Arimo Bold"/>
                </a:rPr>
                <a:t>Exploratory </a:t>
              </a:r>
            </a:p>
            <a:p>
              <a:pPr algn="ctr">
                <a:lnSpc>
                  <a:spcPts val="55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Arimo Bold"/>
                </a:rPr>
                <a:t>data analysis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94113" y="5109891"/>
            <a:ext cx="4630615" cy="1948361"/>
            <a:chOff x="0" y="0"/>
            <a:chExt cx="6174154" cy="2597814"/>
          </a:xfrm>
        </p:grpSpPr>
        <p:sp>
          <p:nvSpPr>
            <p:cNvPr id="17" name="AutoShape 17"/>
            <p:cNvSpPr/>
            <p:nvPr/>
          </p:nvSpPr>
          <p:spPr>
            <a:xfrm>
              <a:off x="63500" y="2534314"/>
              <a:ext cx="6072554" cy="0"/>
            </a:xfrm>
            <a:prstGeom prst="line">
              <a:avLst/>
            </a:prstGeom>
            <a:ln w="127000" cap="flat">
              <a:solidFill>
                <a:srgbClr val="9E2E7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63500" y="63500"/>
              <a:ext cx="6072554" cy="0"/>
            </a:xfrm>
            <a:prstGeom prst="line">
              <a:avLst/>
            </a:prstGeom>
            <a:ln w="127000" cap="flat">
              <a:solidFill>
                <a:srgbClr val="9E2E7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H="1">
              <a:off x="63500" y="0"/>
              <a:ext cx="0" cy="2597814"/>
            </a:xfrm>
            <a:prstGeom prst="line">
              <a:avLst/>
            </a:prstGeom>
            <a:ln w="127000" cap="flat">
              <a:solidFill>
                <a:srgbClr val="9E2E7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6110654" y="0"/>
              <a:ext cx="0" cy="2597814"/>
            </a:xfrm>
            <a:prstGeom prst="line">
              <a:avLst/>
            </a:prstGeom>
            <a:ln w="127000" cap="flat">
              <a:solidFill>
                <a:srgbClr val="9E2E7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972626" y="310756"/>
              <a:ext cx="4254302" cy="1829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Arimo Bold"/>
                </a:rPr>
                <a:t>Feature Engineering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262929" y="3543513"/>
            <a:ext cx="4630615" cy="1948361"/>
            <a:chOff x="0" y="0"/>
            <a:chExt cx="6174154" cy="2597814"/>
          </a:xfrm>
        </p:grpSpPr>
        <p:sp>
          <p:nvSpPr>
            <p:cNvPr id="23" name="AutoShape 23"/>
            <p:cNvSpPr/>
            <p:nvPr/>
          </p:nvSpPr>
          <p:spPr>
            <a:xfrm>
              <a:off x="63500" y="2534314"/>
              <a:ext cx="6072554" cy="0"/>
            </a:xfrm>
            <a:prstGeom prst="line">
              <a:avLst/>
            </a:prstGeom>
            <a:ln w="127000" cap="flat">
              <a:solidFill>
                <a:srgbClr val="2781C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63500" y="63500"/>
              <a:ext cx="6072554" cy="0"/>
            </a:xfrm>
            <a:prstGeom prst="line">
              <a:avLst/>
            </a:prstGeom>
            <a:ln w="127000" cap="flat">
              <a:solidFill>
                <a:srgbClr val="2781C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>
              <a:off x="63500" y="0"/>
              <a:ext cx="0" cy="2597814"/>
            </a:xfrm>
            <a:prstGeom prst="line">
              <a:avLst/>
            </a:prstGeom>
            <a:ln w="127000" cap="flat">
              <a:solidFill>
                <a:srgbClr val="2781C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>
              <a:off x="6110654" y="0"/>
              <a:ext cx="0" cy="2597814"/>
            </a:xfrm>
            <a:prstGeom prst="line">
              <a:avLst/>
            </a:prstGeom>
            <a:ln w="127000" cap="flat">
              <a:solidFill>
                <a:srgbClr val="2781C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972626" y="310756"/>
              <a:ext cx="4254302" cy="1829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Arimo Bold"/>
                </a:rPr>
                <a:t>Model selection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262929" y="6858226"/>
            <a:ext cx="4630615" cy="1948361"/>
            <a:chOff x="0" y="0"/>
            <a:chExt cx="6174154" cy="2597814"/>
          </a:xfrm>
        </p:grpSpPr>
        <p:sp>
          <p:nvSpPr>
            <p:cNvPr id="29" name="AutoShape 29"/>
            <p:cNvSpPr/>
            <p:nvPr/>
          </p:nvSpPr>
          <p:spPr>
            <a:xfrm>
              <a:off x="63500" y="2534314"/>
              <a:ext cx="6072554" cy="0"/>
            </a:xfrm>
            <a:prstGeom prst="line">
              <a:avLst/>
            </a:prstGeom>
            <a:ln w="127000" cap="flat">
              <a:solidFill>
                <a:srgbClr val="08A17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>
              <a:off x="63500" y="63500"/>
              <a:ext cx="6072554" cy="0"/>
            </a:xfrm>
            <a:prstGeom prst="line">
              <a:avLst/>
            </a:prstGeom>
            <a:ln w="127000" cap="flat">
              <a:solidFill>
                <a:srgbClr val="08A17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>
              <a:off x="63500" y="0"/>
              <a:ext cx="0" cy="2597814"/>
            </a:xfrm>
            <a:prstGeom prst="line">
              <a:avLst/>
            </a:prstGeom>
            <a:ln w="127000" cap="flat">
              <a:solidFill>
                <a:srgbClr val="08A17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>
              <a:off x="6110654" y="0"/>
              <a:ext cx="0" cy="2597814"/>
            </a:xfrm>
            <a:prstGeom prst="line">
              <a:avLst/>
            </a:prstGeom>
            <a:ln w="127000" cap="flat">
              <a:solidFill>
                <a:srgbClr val="08A17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972626" y="310756"/>
              <a:ext cx="4254302" cy="1829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Arimo Bold"/>
                </a:rPr>
                <a:t>Model evaluation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 flipH="1">
            <a:off x="3640435" y="5491874"/>
            <a:ext cx="0" cy="1366353"/>
          </a:xfrm>
          <a:prstGeom prst="line">
            <a:avLst/>
          </a:prstGeom>
          <a:ln w="76200" cap="flat">
            <a:solidFill>
              <a:srgbClr val="FAA20E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5" name="AutoShape 35"/>
          <p:cNvSpPr/>
          <p:nvPr/>
        </p:nvSpPr>
        <p:spPr>
          <a:xfrm flipV="1">
            <a:off x="5955743" y="7058251"/>
            <a:ext cx="1979645" cy="774155"/>
          </a:xfrm>
          <a:prstGeom prst="line">
            <a:avLst/>
          </a:prstGeom>
          <a:ln w="76200" cap="flat">
            <a:solidFill>
              <a:srgbClr val="F0492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6" name="AutoShape 36"/>
          <p:cNvSpPr/>
          <p:nvPr/>
        </p:nvSpPr>
        <p:spPr>
          <a:xfrm flipV="1">
            <a:off x="10315940" y="4517693"/>
            <a:ext cx="1946988" cy="625807"/>
          </a:xfrm>
          <a:prstGeom prst="line">
            <a:avLst/>
          </a:prstGeom>
          <a:ln w="76200" cap="flat">
            <a:solidFill>
              <a:srgbClr val="9E2E7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7" name="AutoShape 37"/>
          <p:cNvSpPr/>
          <p:nvPr/>
        </p:nvSpPr>
        <p:spPr>
          <a:xfrm>
            <a:off x="14616336" y="5491874"/>
            <a:ext cx="0" cy="1366353"/>
          </a:xfrm>
          <a:prstGeom prst="line">
            <a:avLst/>
          </a:prstGeom>
          <a:ln w="76200" cap="flat">
            <a:solidFill>
              <a:srgbClr val="2781C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8" name="AutoShape 38"/>
          <p:cNvSpPr/>
          <p:nvPr/>
        </p:nvSpPr>
        <p:spPr>
          <a:xfrm flipH="1" flipV="1">
            <a:off x="10315940" y="7092864"/>
            <a:ext cx="1931064" cy="888426"/>
          </a:xfrm>
          <a:prstGeom prst="line">
            <a:avLst/>
          </a:prstGeom>
          <a:ln w="76200" cap="flat">
            <a:solidFill>
              <a:srgbClr val="08A172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390" y="1601173"/>
            <a:ext cx="15339820" cy="7657127"/>
          </a:xfrm>
          <a:custGeom>
            <a:avLst/>
            <a:gdLst/>
            <a:ahLst/>
            <a:cxnLst/>
            <a:rect l="l" t="t" r="r" b="b"/>
            <a:pathLst>
              <a:path w="15339820" h="7657127">
                <a:moveTo>
                  <a:pt x="0" y="0"/>
                </a:moveTo>
                <a:lnTo>
                  <a:pt x="15339819" y="0"/>
                </a:lnTo>
                <a:lnTo>
                  <a:pt x="15339819" y="7657127"/>
                </a:lnTo>
                <a:lnTo>
                  <a:pt x="0" y="7657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28390" y="540348"/>
            <a:ext cx="15562272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Arimo Bold"/>
              </a:rPr>
              <a:t>EDA - During Air Leakage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390" y="1780994"/>
            <a:ext cx="15562272" cy="7768167"/>
          </a:xfrm>
          <a:custGeom>
            <a:avLst/>
            <a:gdLst/>
            <a:ahLst/>
            <a:cxnLst/>
            <a:rect l="l" t="t" r="r" b="b"/>
            <a:pathLst>
              <a:path w="15562272" h="7768167">
                <a:moveTo>
                  <a:pt x="0" y="0"/>
                </a:moveTo>
                <a:lnTo>
                  <a:pt x="15562271" y="0"/>
                </a:lnTo>
                <a:lnTo>
                  <a:pt x="15562271" y="7768167"/>
                </a:lnTo>
                <a:lnTo>
                  <a:pt x="0" y="7768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28390" y="552269"/>
            <a:ext cx="15562272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Arimo Bold"/>
              </a:rPr>
              <a:t>EDA - During Oil Leakage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28390" y="702273"/>
            <a:ext cx="11853063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Arimo Bold"/>
              </a:rPr>
              <a:t>Feature Engineering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38250" y="2184261"/>
            <a:ext cx="15443525" cy="5545836"/>
            <a:chOff x="0" y="0"/>
            <a:chExt cx="20591366" cy="7394448"/>
          </a:xfrm>
        </p:grpSpPr>
        <p:sp>
          <p:nvSpPr>
            <p:cNvPr id="4" name="TextBox 4"/>
            <p:cNvSpPr txBox="1"/>
            <p:nvPr/>
          </p:nvSpPr>
          <p:spPr>
            <a:xfrm>
              <a:off x="804641" y="-152400"/>
              <a:ext cx="19786725" cy="7546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52"/>
                </a:lnSpc>
              </a:pPr>
              <a:r>
                <a:rPr lang="en-US" sz="3600">
                  <a:solidFill>
                    <a:srgbClr val="000000"/>
                  </a:solidFill>
                  <a:latin typeface="Arimo"/>
                </a:rPr>
                <a:t>Time-related features - seasonal patterns, trends, and cyclic behavior</a:t>
              </a:r>
            </a:p>
            <a:p>
              <a:pPr>
                <a:lnSpc>
                  <a:spcPts val="5652"/>
                </a:lnSpc>
              </a:pPr>
              <a:r>
                <a:rPr lang="en-US" sz="3600">
                  <a:solidFill>
                    <a:srgbClr val="000000"/>
                  </a:solidFill>
                  <a:latin typeface="Arimo"/>
                </a:rPr>
                <a:t>Lag features - the relationship between a current observation and past observations</a:t>
              </a:r>
            </a:p>
            <a:p>
              <a:pPr>
                <a:lnSpc>
                  <a:spcPts val="5652"/>
                </a:lnSpc>
              </a:pPr>
              <a:r>
                <a:rPr lang="en-US" sz="3600">
                  <a:solidFill>
                    <a:srgbClr val="000000"/>
                  </a:solidFill>
                  <a:latin typeface="Arimo"/>
                </a:rPr>
                <a:t>Detrend features -transform non-stationary time series data into stationary data.</a:t>
              </a:r>
            </a:p>
            <a:p>
              <a:pPr>
                <a:lnSpc>
                  <a:spcPts val="5652"/>
                </a:lnSpc>
              </a:pPr>
              <a:r>
                <a:rPr lang="en-US" sz="3600">
                  <a:solidFill>
                    <a:srgbClr val="000000"/>
                  </a:solidFill>
                  <a:latin typeface="Arimo"/>
                </a:rPr>
                <a:t>Rolling features - smooth out noise and highlight underlying trends or patterns</a:t>
              </a:r>
            </a:p>
            <a:p>
              <a:pPr>
                <a:lnSpc>
                  <a:spcPts val="5652"/>
                </a:lnSpc>
              </a:pPr>
              <a:r>
                <a:rPr lang="en-US" sz="3600">
                  <a:solidFill>
                    <a:srgbClr val="000000"/>
                  </a:solidFill>
                  <a:latin typeface="Arimo"/>
                </a:rPr>
                <a:t>CUSUM features - change detection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234905"/>
              <a:ext cx="282664" cy="282664"/>
              <a:chOff x="0" y="0"/>
              <a:chExt cx="633046" cy="63304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3095" cy="633095"/>
              </a:xfrm>
              <a:custGeom>
                <a:avLst/>
                <a:gdLst/>
                <a:ahLst/>
                <a:cxnLst/>
                <a:rect l="l" t="t" r="r" b="b"/>
                <a:pathLst>
                  <a:path w="633095" h="633095">
                    <a:moveTo>
                      <a:pt x="0" y="316484"/>
                    </a:moveTo>
                    <a:cubicBezTo>
                      <a:pt x="0" y="141732"/>
                      <a:pt x="141732" y="0"/>
                      <a:pt x="316484" y="0"/>
                    </a:cubicBezTo>
                    <a:cubicBezTo>
                      <a:pt x="491236" y="0"/>
                      <a:pt x="633095" y="141732"/>
                      <a:pt x="633095" y="316484"/>
                    </a:cubicBezTo>
                    <a:cubicBezTo>
                      <a:pt x="633095" y="491236"/>
                      <a:pt x="491363" y="633095"/>
                      <a:pt x="316484" y="633095"/>
                    </a:cubicBezTo>
                    <a:cubicBezTo>
                      <a:pt x="141605" y="633095"/>
                      <a:pt x="0" y="491363"/>
                      <a:pt x="0" y="31648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8A172">
                      <a:alpha val="100000"/>
                    </a:srgbClr>
                  </a:gs>
                  <a:gs pos="19000">
                    <a:srgbClr val="2781C5">
                      <a:alpha val="100000"/>
                    </a:srgbClr>
                  </a:gs>
                  <a:gs pos="38000">
                    <a:srgbClr val="9E2E71">
                      <a:alpha val="100000"/>
                    </a:srgbClr>
                  </a:gs>
                  <a:gs pos="60000">
                    <a:srgbClr val="743496">
                      <a:alpha val="100000"/>
                    </a:srgbClr>
                  </a:gs>
                  <a:gs pos="80000">
                    <a:srgbClr val="F04920">
                      <a:alpha val="100000"/>
                    </a:srgbClr>
                  </a:gs>
                  <a:gs pos="100000">
                    <a:srgbClr val="FAA20E">
                      <a:alpha val="100000"/>
                    </a:srgbClr>
                  </a:gs>
                </a:gsLst>
                <a:lin ang="5400000"/>
              </a:gra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3091157"/>
              <a:ext cx="282664" cy="282664"/>
              <a:chOff x="0" y="0"/>
              <a:chExt cx="633046" cy="63304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3095" cy="633095"/>
              </a:xfrm>
              <a:custGeom>
                <a:avLst/>
                <a:gdLst/>
                <a:ahLst/>
                <a:cxnLst/>
                <a:rect l="l" t="t" r="r" b="b"/>
                <a:pathLst>
                  <a:path w="633095" h="633095">
                    <a:moveTo>
                      <a:pt x="0" y="316484"/>
                    </a:moveTo>
                    <a:cubicBezTo>
                      <a:pt x="0" y="141732"/>
                      <a:pt x="141732" y="0"/>
                      <a:pt x="316484" y="0"/>
                    </a:cubicBezTo>
                    <a:cubicBezTo>
                      <a:pt x="491236" y="0"/>
                      <a:pt x="633095" y="141732"/>
                      <a:pt x="633095" y="316484"/>
                    </a:cubicBezTo>
                    <a:cubicBezTo>
                      <a:pt x="633095" y="491236"/>
                      <a:pt x="491363" y="633095"/>
                      <a:pt x="316484" y="633095"/>
                    </a:cubicBezTo>
                    <a:cubicBezTo>
                      <a:pt x="141605" y="633095"/>
                      <a:pt x="0" y="491363"/>
                      <a:pt x="0" y="31648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8A172">
                      <a:alpha val="100000"/>
                    </a:srgbClr>
                  </a:gs>
                  <a:gs pos="19000">
                    <a:srgbClr val="2781C5">
                      <a:alpha val="100000"/>
                    </a:srgbClr>
                  </a:gs>
                  <a:gs pos="38000">
                    <a:srgbClr val="9E2E71">
                      <a:alpha val="100000"/>
                    </a:srgbClr>
                  </a:gs>
                  <a:gs pos="60000">
                    <a:srgbClr val="743496">
                      <a:alpha val="100000"/>
                    </a:srgbClr>
                  </a:gs>
                  <a:gs pos="80000">
                    <a:srgbClr val="F04920">
                      <a:alpha val="100000"/>
                    </a:srgbClr>
                  </a:gs>
                  <a:gs pos="100000">
                    <a:srgbClr val="FAA20E">
                      <a:alpha val="100000"/>
                    </a:srgbClr>
                  </a:gs>
                </a:gsLst>
                <a:lin ang="5400000"/>
              </a:gra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4951676"/>
              <a:ext cx="282664" cy="282664"/>
              <a:chOff x="0" y="0"/>
              <a:chExt cx="633046" cy="63304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3095" cy="633095"/>
              </a:xfrm>
              <a:custGeom>
                <a:avLst/>
                <a:gdLst/>
                <a:ahLst/>
                <a:cxnLst/>
                <a:rect l="l" t="t" r="r" b="b"/>
                <a:pathLst>
                  <a:path w="633095" h="633095">
                    <a:moveTo>
                      <a:pt x="0" y="316484"/>
                    </a:moveTo>
                    <a:cubicBezTo>
                      <a:pt x="0" y="141732"/>
                      <a:pt x="141732" y="0"/>
                      <a:pt x="316484" y="0"/>
                    </a:cubicBezTo>
                    <a:cubicBezTo>
                      <a:pt x="491236" y="0"/>
                      <a:pt x="633095" y="141732"/>
                      <a:pt x="633095" y="316484"/>
                    </a:cubicBezTo>
                    <a:cubicBezTo>
                      <a:pt x="633095" y="491236"/>
                      <a:pt x="491363" y="633095"/>
                      <a:pt x="316484" y="633095"/>
                    </a:cubicBezTo>
                    <a:cubicBezTo>
                      <a:pt x="141605" y="633095"/>
                      <a:pt x="0" y="491363"/>
                      <a:pt x="0" y="31648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8A172">
                      <a:alpha val="100000"/>
                    </a:srgbClr>
                  </a:gs>
                  <a:gs pos="19000">
                    <a:srgbClr val="2781C5">
                      <a:alpha val="100000"/>
                    </a:srgbClr>
                  </a:gs>
                  <a:gs pos="38000">
                    <a:srgbClr val="9E2E71">
                      <a:alpha val="100000"/>
                    </a:srgbClr>
                  </a:gs>
                  <a:gs pos="60000">
                    <a:srgbClr val="743496">
                      <a:alpha val="100000"/>
                    </a:srgbClr>
                  </a:gs>
                  <a:gs pos="80000">
                    <a:srgbClr val="F04920">
                      <a:alpha val="100000"/>
                    </a:srgbClr>
                  </a:gs>
                  <a:gs pos="100000">
                    <a:srgbClr val="FAA20E">
                      <a:alpha val="100000"/>
                    </a:srgbClr>
                  </a:gs>
                </a:gsLst>
                <a:lin ang="5400000"/>
              </a:gra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1205238"/>
              <a:ext cx="282664" cy="282664"/>
              <a:chOff x="0" y="0"/>
              <a:chExt cx="633046" cy="63304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3095" cy="633095"/>
              </a:xfrm>
              <a:custGeom>
                <a:avLst/>
                <a:gdLst/>
                <a:ahLst/>
                <a:cxnLst/>
                <a:rect l="l" t="t" r="r" b="b"/>
                <a:pathLst>
                  <a:path w="633095" h="633095">
                    <a:moveTo>
                      <a:pt x="0" y="316484"/>
                    </a:moveTo>
                    <a:cubicBezTo>
                      <a:pt x="0" y="141732"/>
                      <a:pt x="141732" y="0"/>
                      <a:pt x="316484" y="0"/>
                    </a:cubicBezTo>
                    <a:cubicBezTo>
                      <a:pt x="491236" y="0"/>
                      <a:pt x="633095" y="141732"/>
                      <a:pt x="633095" y="316484"/>
                    </a:cubicBezTo>
                    <a:cubicBezTo>
                      <a:pt x="633095" y="491236"/>
                      <a:pt x="491363" y="633095"/>
                      <a:pt x="316484" y="633095"/>
                    </a:cubicBezTo>
                    <a:cubicBezTo>
                      <a:pt x="141605" y="633095"/>
                      <a:pt x="0" y="491363"/>
                      <a:pt x="0" y="31648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8A172">
                      <a:alpha val="100000"/>
                    </a:srgbClr>
                  </a:gs>
                  <a:gs pos="19000">
                    <a:srgbClr val="2781C5">
                      <a:alpha val="100000"/>
                    </a:srgbClr>
                  </a:gs>
                  <a:gs pos="38000">
                    <a:srgbClr val="9E2E71">
                      <a:alpha val="100000"/>
                    </a:srgbClr>
                  </a:gs>
                  <a:gs pos="60000">
                    <a:srgbClr val="743496">
                      <a:alpha val="100000"/>
                    </a:srgbClr>
                  </a:gs>
                  <a:gs pos="80000">
                    <a:srgbClr val="F04920">
                      <a:alpha val="100000"/>
                    </a:srgbClr>
                  </a:gs>
                  <a:gs pos="100000">
                    <a:srgbClr val="FAA20E">
                      <a:alpha val="100000"/>
                    </a:srgbClr>
                  </a:gs>
                </a:gsLst>
                <a:lin ang="5400000"/>
              </a:gra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6885341"/>
              <a:ext cx="282664" cy="282664"/>
              <a:chOff x="0" y="0"/>
              <a:chExt cx="633046" cy="63304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3095" cy="633095"/>
              </a:xfrm>
              <a:custGeom>
                <a:avLst/>
                <a:gdLst/>
                <a:ahLst/>
                <a:cxnLst/>
                <a:rect l="l" t="t" r="r" b="b"/>
                <a:pathLst>
                  <a:path w="633095" h="633095">
                    <a:moveTo>
                      <a:pt x="0" y="316484"/>
                    </a:moveTo>
                    <a:cubicBezTo>
                      <a:pt x="0" y="141732"/>
                      <a:pt x="141732" y="0"/>
                      <a:pt x="316484" y="0"/>
                    </a:cubicBezTo>
                    <a:cubicBezTo>
                      <a:pt x="491236" y="0"/>
                      <a:pt x="633095" y="141732"/>
                      <a:pt x="633095" y="316484"/>
                    </a:cubicBezTo>
                    <a:cubicBezTo>
                      <a:pt x="633095" y="491236"/>
                      <a:pt x="491363" y="633095"/>
                      <a:pt x="316484" y="633095"/>
                    </a:cubicBezTo>
                    <a:cubicBezTo>
                      <a:pt x="141605" y="633095"/>
                      <a:pt x="0" y="491363"/>
                      <a:pt x="0" y="31648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8A172">
                      <a:alpha val="100000"/>
                    </a:srgbClr>
                  </a:gs>
                  <a:gs pos="19000">
                    <a:srgbClr val="2781C5">
                      <a:alpha val="100000"/>
                    </a:srgbClr>
                  </a:gs>
                  <a:gs pos="38000">
                    <a:srgbClr val="9E2E71">
                      <a:alpha val="100000"/>
                    </a:srgbClr>
                  </a:gs>
                  <a:gs pos="60000">
                    <a:srgbClr val="743496">
                      <a:alpha val="100000"/>
                    </a:srgbClr>
                  </a:gs>
                  <a:gs pos="80000">
                    <a:srgbClr val="F04920">
                      <a:alpha val="100000"/>
                    </a:srgbClr>
                  </a:gs>
                  <a:gs pos="100000">
                    <a:srgbClr val="FAA20E">
                      <a:alpha val="100000"/>
                    </a:srgbClr>
                  </a:gs>
                </a:gsLst>
                <a:lin ang="5400000"/>
              </a:gradFill>
            </p:spPr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</Words>
  <Application>Microsoft Office PowerPoint</Application>
  <PresentationFormat>Custom</PresentationFormat>
  <Paragraphs>73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Arimo</vt:lpstr>
      <vt:lpstr>Arimo Bold</vt:lpstr>
      <vt:lpstr>Calibri</vt:lpstr>
      <vt:lpstr>Arimo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Code_presentation_template (1).pptx</dc:title>
  <cp:lastModifiedBy>Sevinj Amanova</cp:lastModifiedBy>
  <cp:revision>2</cp:revision>
  <dcterms:created xsi:type="dcterms:W3CDTF">2006-08-16T00:00:00Z</dcterms:created>
  <dcterms:modified xsi:type="dcterms:W3CDTF">2024-04-22T18:15:26Z</dcterms:modified>
  <dc:identifier>DAGDIkeDDvQ</dc:identifier>
</cp:coreProperties>
</file>